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5"/>
  </p:notesMasterIdLst>
  <p:sldIdLst>
    <p:sldId id="256" r:id="rId2"/>
    <p:sldId id="258" r:id="rId3"/>
    <p:sldId id="263" r:id="rId4"/>
    <p:sldId id="259" r:id="rId5"/>
    <p:sldId id="269" r:id="rId6"/>
    <p:sldId id="270" r:id="rId7"/>
    <p:sldId id="275" r:id="rId8"/>
    <p:sldId id="262" r:id="rId9"/>
    <p:sldId id="260" r:id="rId10"/>
    <p:sldId id="271" r:id="rId11"/>
    <p:sldId id="273" r:id="rId12"/>
    <p:sldId id="274" r:id="rId13"/>
    <p:sldId id="276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AD3080-CC1A-48CF-A7AA-90FE232191C6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D29055-C455-4AB1-BCB3-755B56D7C5D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0D5820D-64E9-4897-B2FA-5F233105052B}" type="slidenum">
              <a:rPr lang="ru-RU"/>
              <a:pPr/>
              <a:t>11</a:t>
            </a:fld>
            <a:endParaRPr lang="ru-RU"/>
          </a:p>
        </p:txBody>
      </p:sp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50D2AD4-4B03-4549-A345-93AFB76DCDB0}" type="slidenum">
              <a:rPr lang="ru-RU"/>
              <a:pPr/>
              <a:t>12</a:t>
            </a:fld>
            <a:endParaRPr lang="ru-RU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2480-D10D-4382-9CA2-093A6D63A96E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41CDDC-DD05-4C21-8336-86F1C5C5B6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2480-D10D-4382-9CA2-093A6D63A96E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CDDC-DD05-4C21-8336-86F1C5C5B6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941CDDC-DD05-4C21-8336-86F1C5C5B6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2480-D10D-4382-9CA2-093A6D63A96E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2480-D10D-4382-9CA2-093A6D63A96E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941CDDC-DD05-4C21-8336-86F1C5C5B6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2480-D10D-4382-9CA2-093A6D63A96E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41CDDC-DD05-4C21-8336-86F1C5C5B6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6802480-D10D-4382-9CA2-093A6D63A96E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41CDDC-DD05-4C21-8336-86F1C5C5B6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2480-D10D-4382-9CA2-093A6D63A96E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GB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941CDDC-DD05-4C21-8336-86F1C5C5B6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2480-D10D-4382-9CA2-093A6D63A96E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941CDDC-DD05-4C21-8336-86F1C5C5B6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2480-D10D-4382-9CA2-093A6D63A96E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941CDDC-DD05-4C21-8336-86F1C5C5B6F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41CDDC-DD05-4C21-8336-86F1C5C5B6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802480-D10D-4382-9CA2-093A6D63A96E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941CDDC-DD05-4C21-8336-86F1C5C5B6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6802480-D10D-4382-9CA2-093A6D63A96E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6802480-D10D-4382-9CA2-093A6D63A96E}" type="datetimeFigureOut">
              <a:rPr lang="en-GB" smtClean="0"/>
              <a:pPr/>
              <a:t>26/06/2014</a:t>
            </a:fld>
            <a:endParaRPr lang="en-GB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941CDDC-DD05-4C21-8336-86F1C5C5B6F3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221088"/>
            <a:ext cx="6400800" cy="1752600"/>
          </a:xfrm>
        </p:spPr>
        <p:txBody>
          <a:bodyPr>
            <a:normAutofit/>
          </a:bodyPr>
          <a:lstStyle/>
          <a:p>
            <a:r>
              <a:rPr lang="ru-RU" dirty="0" smtClean="0"/>
              <a:t>Отчет Лаборатории </a:t>
            </a:r>
            <a:br>
              <a:rPr lang="ru-RU" dirty="0" smtClean="0"/>
            </a:br>
            <a:r>
              <a:rPr lang="ru-RU" dirty="0" smtClean="0"/>
              <a:t>«Актуальные аспекты менеджмента: локальные и глобальные подходы»</a:t>
            </a:r>
          </a:p>
          <a:p>
            <a:r>
              <a:rPr lang="ru-RU" dirty="0" smtClean="0"/>
              <a:t>11 июня 2014 г.</a:t>
            </a:r>
            <a:endParaRPr lang="en-GB" dirty="0" smtClean="0"/>
          </a:p>
          <a:p>
            <a:endParaRPr lang="en-GB" dirty="0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772816"/>
            <a:ext cx="7772400" cy="1470025"/>
          </a:xfrm>
        </p:spPr>
        <p:txBody>
          <a:bodyPr>
            <a:normAutofit/>
          </a:bodyPr>
          <a:lstStyle/>
          <a:p>
            <a:r>
              <a:rPr lang="ru-RU" dirty="0" smtClean="0"/>
              <a:t>Семинар «Научная среда МАБ»</a:t>
            </a:r>
            <a:endParaRPr lang="en-GB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Планы на будущее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dirty="0" smtClean="0"/>
              <a:t>Определение направлений работы со студентами и разработка тем исследований для студентов</a:t>
            </a:r>
            <a:endParaRPr lang="en-GB" dirty="0" smtClean="0"/>
          </a:p>
          <a:p>
            <a:r>
              <a:rPr lang="ru-RU" dirty="0" err="1" smtClean="0"/>
              <a:t>Пилотный</a:t>
            </a:r>
            <a:r>
              <a:rPr lang="ru-RU" dirty="0" smtClean="0"/>
              <a:t> </a:t>
            </a:r>
            <a:r>
              <a:rPr lang="ru-RU" dirty="0"/>
              <a:t>проект – исследование внутренней культуры в организации </a:t>
            </a:r>
            <a:endParaRPr lang="en-GB" dirty="0"/>
          </a:p>
          <a:p>
            <a:r>
              <a:rPr lang="ru-RU" dirty="0" smtClean="0"/>
              <a:t>Проведение </a:t>
            </a:r>
            <a:r>
              <a:rPr lang="ru-RU" dirty="0"/>
              <a:t>методологического семинара «Организационные изменения и </a:t>
            </a:r>
            <a:r>
              <a:rPr lang="ru-RU" dirty="0" err="1"/>
              <a:t>оргстуктура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Разработка учебных курсов для программ МВА и магистратуры</a:t>
            </a:r>
          </a:p>
          <a:p>
            <a:r>
              <a:rPr lang="ru-RU" dirty="0" smtClean="0"/>
              <a:t>Проведение курсов по Методологии </a:t>
            </a:r>
            <a:r>
              <a:rPr lang="ru-RU" dirty="0" err="1" smtClean="0"/>
              <a:t>Адизеса</a:t>
            </a:r>
            <a:endParaRPr lang="ru-RU" dirty="0" smtClean="0"/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Командный менеджмент</a:t>
            </a:r>
            <a:endParaRPr lang="en-US" sz="4000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457200" y="1340768"/>
            <a:ext cx="8229600" cy="5256882"/>
          </a:xfrm>
        </p:spPr>
        <p:txBody>
          <a:bodyPr>
            <a:normAutofit/>
          </a:bodyPr>
          <a:lstStyle/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sz="1800" dirty="0"/>
              <a:t>По </a:t>
            </a:r>
            <a:r>
              <a:rPr lang="ru-RU" sz="1800" dirty="0" err="1"/>
              <a:t>Адизесу</a:t>
            </a:r>
            <a:r>
              <a:rPr lang="ru-RU" sz="1800" dirty="0"/>
              <a:t> функции </a:t>
            </a:r>
            <a:r>
              <a:rPr lang="ru-RU" sz="1800" dirty="0" smtClean="0"/>
              <a:t>менеджмента воплощают:</a:t>
            </a:r>
            <a:endParaRPr lang="ru-RU" sz="1800" dirty="0"/>
          </a:p>
          <a:p>
            <a:pPr marL="381000" indent="-381000">
              <a:lnSpc>
                <a:spcPct val="80000"/>
              </a:lnSpc>
            </a:pPr>
            <a:r>
              <a:rPr lang="ru-RU" sz="1800" dirty="0"/>
              <a:t>Производитель </a:t>
            </a:r>
            <a:r>
              <a:rPr lang="ru-RU" sz="1800" dirty="0" smtClean="0"/>
              <a:t>(результат</a:t>
            </a:r>
            <a:r>
              <a:rPr lang="ru-RU" sz="1800" dirty="0"/>
              <a:t>)</a:t>
            </a:r>
          </a:p>
          <a:p>
            <a:pPr marL="381000" indent="-381000">
              <a:lnSpc>
                <a:spcPct val="80000"/>
              </a:lnSpc>
            </a:pPr>
            <a:r>
              <a:rPr lang="ru-RU" sz="1800" dirty="0"/>
              <a:t>Администратор </a:t>
            </a:r>
            <a:r>
              <a:rPr lang="ru-RU" sz="1800" dirty="0" smtClean="0"/>
              <a:t>(процесс</a:t>
            </a:r>
            <a:r>
              <a:rPr lang="ru-RU" sz="1800" dirty="0"/>
              <a:t>)</a:t>
            </a:r>
          </a:p>
          <a:p>
            <a:pPr marL="381000" indent="-381000">
              <a:lnSpc>
                <a:spcPct val="80000"/>
              </a:lnSpc>
            </a:pPr>
            <a:r>
              <a:rPr lang="ru-RU" sz="1800" dirty="0"/>
              <a:t>Предприниматель </a:t>
            </a:r>
            <a:r>
              <a:rPr lang="ru-RU" sz="1800" dirty="0" smtClean="0"/>
              <a:t>(изменения </a:t>
            </a:r>
            <a:r>
              <a:rPr lang="ru-RU" sz="1800" dirty="0"/>
              <a:t>и идеи)</a:t>
            </a:r>
          </a:p>
          <a:p>
            <a:pPr marL="381000" indent="-381000">
              <a:lnSpc>
                <a:spcPct val="80000"/>
              </a:lnSpc>
            </a:pPr>
            <a:r>
              <a:rPr lang="ru-RU" sz="1800" dirty="0"/>
              <a:t>Интегратор </a:t>
            </a:r>
            <a:r>
              <a:rPr lang="ru-RU" sz="1800" dirty="0" smtClean="0"/>
              <a:t>(людей</a:t>
            </a:r>
            <a:r>
              <a:rPr lang="ru-RU" sz="1800" dirty="0"/>
              <a:t>)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ru-RU" sz="1800" dirty="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sz="1800" dirty="0"/>
              <a:t>По организационной инженерии (</a:t>
            </a:r>
            <a:r>
              <a:rPr lang="en-US" sz="1800" dirty="0"/>
              <a:t>I opt) </a:t>
            </a:r>
            <a:r>
              <a:rPr lang="ru-RU" sz="1800" dirty="0"/>
              <a:t>типы переработки информации:</a:t>
            </a:r>
          </a:p>
          <a:p>
            <a:pPr marL="381000" indent="-381000">
              <a:lnSpc>
                <a:spcPct val="80000"/>
              </a:lnSpc>
            </a:pPr>
            <a:r>
              <a:rPr lang="ru-RU" sz="1800" dirty="0"/>
              <a:t>Реактивный стимулятор </a:t>
            </a:r>
            <a:r>
              <a:rPr lang="ru-RU" sz="1800" dirty="0" smtClean="0"/>
              <a:t>(результат</a:t>
            </a:r>
            <a:r>
              <a:rPr lang="ru-RU" sz="1800" dirty="0"/>
              <a:t>)</a:t>
            </a:r>
          </a:p>
          <a:p>
            <a:pPr marL="381000" indent="-381000">
              <a:lnSpc>
                <a:spcPct val="80000"/>
              </a:lnSpc>
            </a:pPr>
            <a:r>
              <a:rPr lang="ru-RU" sz="1800" dirty="0"/>
              <a:t>Логический процессор </a:t>
            </a:r>
            <a:r>
              <a:rPr lang="ru-RU" sz="1800" dirty="0" smtClean="0"/>
              <a:t>(процесс</a:t>
            </a:r>
            <a:r>
              <a:rPr lang="ru-RU" sz="1800" dirty="0"/>
              <a:t>)</a:t>
            </a:r>
          </a:p>
          <a:p>
            <a:pPr marL="381000" indent="-381000">
              <a:lnSpc>
                <a:spcPct val="80000"/>
              </a:lnSpc>
            </a:pPr>
            <a:r>
              <a:rPr lang="ru-RU" sz="1800" dirty="0"/>
              <a:t>Относительный </a:t>
            </a:r>
            <a:r>
              <a:rPr lang="ru-RU" sz="1800" dirty="0" err="1"/>
              <a:t>инноватор</a:t>
            </a:r>
            <a:r>
              <a:rPr lang="ru-RU" sz="1800" dirty="0"/>
              <a:t> (предприниматель)</a:t>
            </a:r>
          </a:p>
          <a:p>
            <a:pPr marL="381000" indent="-381000">
              <a:lnSpc>
                <a:spcPct val="80000"/>
              </a:lnSpc>
            </a:pPr>
            <a:r>
              <a:rPr lang="ru-RU" sz="1800" dirty="0"/>
              <a:t>Гипотетический анализатор (</a:t>
            </a:r>
            <a:r>
              <a:rPr lang="ru-RU" sz="1800" dirty="0" smtClean="0"/>
              <a:t>интегратор-мыслитель</a:t>
            </a:r>
            <a:r>
              <a:rPr lang="ru-RU" sz="1800" dirty="0"/>
              <a:t>)</a:t>
            </a:r>
          </a:p>
          <a:p>
            <a:pPr marL="381000" indent="-381000">
              <a:lnSpc>
                <a:spcPct val="80000"/>
              </a:lnSpc>
              <a:buFontTx/>
              <a:buNone/>
            </a:pPr>
            <a:endParaRPr lang="ru-RU" sz="1800" dirty="0"/>
          </a:p>
          <a:p>
            <a:pPr marL="381000" indent="-381000">
              <a:lnSpc>
                <a:spcPct val="80000"/>
              </a:lnSpc>
              <a:buFontTx/>
              <a:buNone/>
            </a:pPr>
            <a:r>
              <a:rPr lang="ru-RU" sz="1800" dirty="0"/>
              <a:t>По </a:t>
            </a:r>
            <a:r>
              <a:rPr lang="ru-RU" sz="1800" dirty="0" err="1"/>
              <a:t>Дракеру</a:t>
            </a:r>
            <a:r>
              <a:rPr lang="ru-RU" sz="1800" dirty="0"/>
              <a:t> типы </a:t>
            </a:r>
            <a:r>
              <a:rPr lang="ru-RU" sz="1800" dirty="0" smtClean="0"/>
              <a:t>людей определены как:</a:t>
            </a:r>
            <a:endParaRPr lang="en-US" sz="1800" dirty="0"/>
          </a:p>
          <a:p>
            <a:pPr marL="381000" indent="-381000">
              <a:lnSpc>
                <a:spcPct val="80000"/>
              </a:lnSpc>
            </a:pPr>
            <a:r>
              <a:rPr lang="en-US" sz="1800" dirty="0" err="1"/>
              <a:t>человек</a:t>
            </a:r>
            <a:r>
              <a:rPr lang="en-US" sz="1800" dirty="0"/>
              <a:t> </a:t>
            </a:r>
            <a:r>
              <a:rPr lang="en-US" sz="1800" dirty="0" err="1"/>
              <a:t>действия</a:t>
            </a:r>
            <a:endParaRPr lang="en-US" sz="1800" dirty="0"/>
          </a:p>
          <a:p>
            <a:pPr marL="381000" indent="-381000">
              <a:lnSpc>
                <a:spcPct val="80000"/>
              </a:lnSpc>
            </a:pPr>
            <a:r>
              <a:rPr lang="en-US" sz="1800" dirty="0" err="1"/>
              <a:t>человек</a:t>
            </a:r>
            <a:r>
              <a:rPr lang="en-US" sz="1800" dirty="0"/>
              <a:t> </a:t>
            </a:r>
            <a:r>
              <a:rPr lang="en-US" sz="1800" dirty="0" err="1"/>
              <a:t>мысли</a:t>
            </a:r>
            <a:endParaRPr lang="en-US" sz="1800" dirty="0"/>
          </a:p>
          <a:p>
            <a:pPr marL="381000" indent="-381000">
              <a:lnSpc>
                <a:spcPct val="80000"/>
              </a:lnSpc>
            </a:pPr>
            <a:r>
              <a:rPr lang="en-US" sz="1800" dirty="0" err="1"/>
              <a:t>человек</a:t>
            </a:r>
            <a:r>
              <a:rPr lang="en-US" sz="1800" dirty="0"/>
              <a:t> </a:t>
            </a:r>
            <a:r>
              <a:rPr lang="en-US" sz="1800" dirty="0" err="1"/>
              <a:t>переднего</a:t>
            </a:r>
            <a:r>
              <a:rPr lang="en-US" sz="1800" dirty="0"/>
              <a:t> </a:t>
            </a:r>
            <a:r>
              <a:rPr lang="en-US" sz="1800" dirty="0" err="1"/>
              <a:t>края</a:t>
            </a:r>
            <a:endParaRPr lang="en-US" sz="1800" dirty="0"/>
          </a:p>
          <a:p>
            <a:pPr marL="381000" indent="-381000">
              <a:lnSpc>
                <a:spcPct val="80000"/>
              </a:lnSpc>
            </a:pPr>
            <a:r>
              <a:rPr lang="en-US" sz="1800" dirty="0" err="1"/>
              <a:t>человек</a:t>
            </a:r>
            <a:r>
              <a:rPr lang="en-US" sz="1800" dirty="0"/>
              <a:t> </a:t>
            </a:r>
            <a:r>
              <a:rPr lang="en-US" sz="1800" dirty="0" err="1"/>
              <a:t>людей</a:t>
            </a:r>
            <a:endParaRPr lang="en-US" sz="1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Инновационная организация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sz="quarter" idx="1"/>
          </p:nvPr>
        </p:nvSpPr>
        <p:spPr>
          <a:xfrm>
            <a:off x="301752" y="1527048"/>
            <a:ext cx="8503920" cy="4782272"/>
          </a:xfrm>
        </p:spPr>
        <p:txBody>
          <a:bodyPr/>
          <a:lstStyle/>
          <a:p>
            <a:pPr lvl="1">
              <a:lnSpc>
                <a:spcPct val="80000"/>
              </a:lnSpc>
            </a:pPr>
            <a:r>
              <a:rPr lang="ru-RU" sz="2400" dirty="0" smtClean="0"/>
              <a:t>Бизнес-философия</a:t>
            </a:r>
            <a:endParaRPr lang="ru-RU" sz="2400" dirty="0"/>
          </a:p>
          <a:p>
            <a:pPr lvl="1">
              <a:lnSpc>
                <a:spcPct val="80000"/>
              </a:lnSpc>
            </a:pPr>
            <a:r>
              <a:rPr lang="ru-RU" sz="2400" dirty="0"/>
              <a:t>Цели и ограничения </a:t>
            </a:r>
          </a:p>
          <a:p>
            <a:pPr lvl="1">
              <a:lnSpc>
                <a:spcPct val="80000"/>
              </a:lnSpc>
            </a:pPr>
            <a:r>
              <a:rPr lang="ru-RU" sz="2400" dirty="0"/>
              <a:t>Глобальные и локальные оптимумы </a:t>
            </a:r>
          </a:p>
          <a:p>
            <a:pPr lvl="1">
              <a:lnSpc>
                <a:spcPct val="80000"/>
              </a:lnSpc>
            </a:pPr>
            <a:r>
              <a:rPr lang="ru-RU" sz="2400" dirty="0"/>
              <a:t>Процессы, проекты, программы</a:t>
            </a:r>
          </a:p>
          <a:p>
            <a:pPr lvl="1">
              <a:lnSpc>
                <a:spcPct val="80000"/>
              </a:lnSpc>
            </a:pPr>
            <a:r>
              <a:rPr lang="ru-RU" sz="2400" dirty="0"/>
              <a:t>Структура</a:t>
            </a:r>
          </a:p>
          <a:p>
            <a:pPr lvl="2">
              <a:lnSpc>
                <a:spcPct val="80000"/>
              </a:lnSpc>
            </a:pPr>
            <a:r>
              <a:rPr lang="ru-RU" sz="2000" dirty="0" smtClean="0"/>
              <a:t>Функции и </a:t>
            </a:r>
            <a:r>
              <a:rPr lang="ru-RU" sz="2000" dirty="0" smtClean="0"/>
              <a:t>роли</a:t>
            </a:r>
          </a:p>
          <a:p>
            <a:pPr lvl="2">
              <a:lnSpc>
                <a:spcPct val="80000"/>
              </a:lnSpc>
            </a:pPr>
            <a:r>
              <a:rPr lang="ru-RU" dirty="0" smtClean="0"/>
              <a:t>Иерархическое подчинение</a:t>
            </a:r>
            <a:endParaRPr lang="ru-RU" sz="2000" dirty="0"/>
          </a:p>
          <a:p>
            <a:pPr lvl="1">
              <a:lnSpc>
                <a:spcPct val="80000"/>
              </a:lnSpc>
            </a:pPr>
            <a:r>
              <a:rPr lang="ru-RU" sz="2400" dirty="0"/>
              <a:t>Сообщения и информационные </a:t>
            </a:r>
            <a:r>
              <a:rPr lang="ru-RU" sz="2400" dirty="0" smtClean="0"/>
              <a:t>системы</a:t>
            </a:r>
            <a:endParaRPr lang="ru-RU" sz="2400" dirty="0"/>
          </a:p>
          <a:p>
            <a:pPr lvl="1">
              <a:lnSpc>
                <a:spcPct val="80000"/>
              </a:lnSpc>
            </a:pPr>
            <a:r>
              <a:rPr lang="ru-RU" sz="2400" dirty="0"/>
              <a:t>Показатели и учёт</a:t>
            </a:r>
          </a:p>
          <a:p>
            <a:pPr lvl="1">
              <a:lnSpc>
                <a:spcPct val="80000"/>
              </a:lnSpc>
            </a:pPr>
            <a:r>
              <a:rPr lang="ru-RU" sz="2400" dirty="0"/>
              <a:t>Планирование и </a:t>
            </a:r>
            <a:r>
              <a:rPr lang="ru-RU" sz="2400" dirty="0" smtClean="0"/>
              <a:t>разработка сценария</a:t>
            </a:r>
            <a:endParaRPr lang="ru-RU" sz="2400" dirty="0"/>
          </a:p>
          <a:p>
            <a:pPr lvl="1">
              <a:lnSpc>
                <a:spcPct val="80000"/>
              </a:lnSpc>
            </a:pPr>
            <a:r>
              <a:rPr lang="ru-RU" sz="2400" dirty="0"/>
              <a:t>Управление </a:t>
            </a:r>
            <a:r>
              <a:rPr lang="ru-RU" sz="2400" dirty="0" smtClean="0"/>
              <a:t>знаниями и талантами</a:t>
            </a:r>
            <a:endParaRPr lang="ru-RU" sz="2400" dirty="0"/>
          </a:p>
          <a:p>
            <a:pPr lvl="1">
              <a:lnSpc>
                <a:spcPct val="80000"/>
              </a:lnSpc>
            </a:pPr>
            <a:r>
              <a:rPr lang="ru-RU" sz="2400" dirty="0" err="1" smtClean="0"/>
              <a:t>Коплиментарная</a:t>
            </a:r>
            <a:r>
              <a:rPr lang="ru-RU" sz="2400" dirty="0" smtClean="0"/>
              <a:t> команда</a:t>
            </a:r>
            <a:endParaRPr lang="ru-RU" sz="24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endParaRPr lang="ru-RU" sz="4400" dirty="0" smtClean="0"/>
          </a:p>
          <a:p>
            <a:pPr algn="ctr">
              <a:buNone/>
            </a:pPr>
            <a:r>
              <a:rPr lang="ru-RU" sz="4400" dirty="0" smtClean="0"/>
              <a:t>Спасибо за внимание!</a:t>
            </a:r>
            <a:endParaRPr lang="en-GB" sz="4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Немного истории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создана на базе лаборатории Методологии </a:t>
            </a:r>
            <a:r>
              <a:rPr lang="ru-RU" dirty="0" err="1" smtClean="0"/>
              <a:t>Адизеса</a:t>
            </a:r>
            <a:r>
              <a:rPr lang="ru-RU" dirty="0" smtClean="0"/>
              <a:t>, основанной для исследования проблем организационных изменений в казахстанских компаниях</a:t>
            </a:r>
          </a:p>
          <a:p>
            <a:r>
              <a:rPr lang="ru-RU" dirty="0" smtClean="0"/>
              <a:t>утверждена </a:t>
            </a:r>
            <a:r>
              <a:rPr lang="ru-RU" dirty="0"/>
              <a:t>приказом ректора № 51/1 «О создании научно-исследовательских лабораторий и центров» от 8 декабря 2010 г. </a:t>
            </a:r>
            <a:endParaRPr lang="en-GB" dirty="0"/>
          </a:p>
          <a:p>
            <a:r>
              <a:rPr lang="ru-RU" dirty="0" smtClean="0"/>
              <a:t>переименована в 2012 году: </a:t>
            </a:r>
            <a:r>
              <a:rPr lang="ru-RU" dirty="0"/>
              <a:t>Лаборатория «Актуальные аспекты менеджмента: локальные и глобальные подходы</a:t>
            </a:r>
            <a:r>
              <a:rPr lang="ru-RU" dirty="0" smtClean="0"/>
              <a:t>»</a:t>
            </a:r>
            <a:endParaRPr lang="en-GB" dirty="0"/>
          </a:p>
          <a:p>
            <a:r>
              <a:rPr lang="ru-RU" dirty="0"/>
              <a:t>Приказ № 69/5 от 03.09.2012 г.</a:t>
            </a:r>
            <a:endParaRPr lang="en-GB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Члены лаборатории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marL="1533525" indent="-514350">
              <a:buFont typeface="+mj-lt"/>
              <a:buAutoNum type="arabicPeriod"/>
              <a:tabLst>
                <a:tab pos="1438275" algn="l"/>
              </a:tabLst>
            </a:pPr>
            <a:r>
              <a:rPr lang="ru-RU" dirty="0" err="1" smtClean="0"/>
              <a:t>Кожахметов</a:t>
            </a:r>
            <a:r>
              <a:rPr lang="ru-RU" dirty="0" smtClean="0"/>
              <a:t> А.Б.</a:t>
            </a:r>
          </a:p>
          <a:p>
            <a:pPr marL="1533525" indent="-514350">
              <a:buFont typeface="+mj-lt"/>
              <a:buAutoNum type="arabicPeriod"/>
              <a:tabLst>
                <a:tab pos="1438275" algn="l"/>
              </a:tabLst>
            </a:pPr>
            <a:r>
              <a:rPr lang="ru-RU" dirty="0" smtClean="0"/>
              <a:t>Никифорова Н.В.</a:t>
            </a:r>
          </a:p>
          <a:p>
            <a:pPr marL="1533525" indent="-514350">
              <a:buFont typeface="+mj-lt"/>
              <a:buAutoNum type="arabicPeriod"/>
              <a:tabLst>
                <a:tab pos="1438275" algn="l"/>
              </a:tabLst>
            </a:pPr>
            <a:r>
              <a:rPr lang="ru-RU" dirty="0" err="1" smtClean="0"/>
              <a:t>Маралбаева</a:t>
            </a:r>
            <a:r>
              <a:rPr lang="ru-RU" dirty="0" smtClean="0"/>
              <a:t> Ш.М.</a:t>
            </a:r>
          </a:p>
          <a:p>
            <a:pPr marL="1533525" indent="-514350">
              <a:buFont typeface="+mj-lt"/>
              <a:buAutoNum type="arabicPeriod"/>
              <a:tabLst>
                <a:tab pos="1438275" algn="l"/>
              </a:tabLst>
            </a:pPr>
            <a:r>
              <a:rPr lang="ru-RU" dirty="0" err="1" smtClean="0"/>
              <a:t>Шалбаева</a:t>
            </a:r>
            <a:r>
              <a:rPr lang="ru-RU" dirty="0" smtClean="0"/>
              <a:t> Ш.Е.</a:t>
            </a:r>
          </a:p>
          <a:p>
            <a:pPr marL="1533525" indent="-514350">
              <a:buFont typeface="+mj-lt"/>
              <a:buAutoNum type="arabicPeriod"/>
              <a:tabLst>
                <a:tab pos="1438275" algn="l"/>
              </a:tabLst>
            </a:pPr>
            <a:r>
              <a:rPr lang="ru-RU" dirty="0" err="1" smtClean="0"/>
              <a:t>Кенжегаранова</a:t>
            </a:r>
            <a:r>
              <a:rPr lang="ru-RU" dirty="0" smtClean="0"/>
              <a:t> М.К.</a:t>
            </a:r>
          </a:p>
          <a:p>
            <a:pPr marL="1533525" indent="-514350">
              <a:buFont typeface="+mj-lt"/>
              <a:buAutoNum type="arabicPeriod"/>
              <a:tabLst>
                <a:tab pos="1438275" algn="l"/>
              </a:tabLst>
            </a:pPr>
            <a:r>
              <a:rPr lang="ru-RU" dirty="0" err="1" smtClean="0">
                <a:solidFill>
                  <a:srgbClr val="00B050"/>
                </a:solidFill>
              </a:rPr>
              <a:t>Залученова</a:t>
            </a:r>
            <a:r>
              <a:rPr lang="ru-RU" dirty="0" smtClean="0">
                <a:solidFill>
                  <a:srgbClr val="00B050"/>
                </a:solidFill>
              </a:rPr>
              <a:t> О.М.</a:t>
            </a:r>
          </a:p>
          <a:p>
            <a:pPr marL="1533525" indent="-514350">
              <a:buFont typeface="+mj-lt"/>
              <a:buAutoNum type="arabicPeriod"/>
              <a:tabLst>
                <a:tab pos="1438275" algn="l"/>
              </a:tabLst>
            </a:pPr>
            <a:r>
              <a:rPr lang="ru-RU" dirty="0" err="1" smtClean="0">
                <a:solidFill>
                  <a:srgbClr val="00B050"/>
                </a:solidFill>
              </a:rPr>
              <a:t>Чернышова</a:t>
            </a:r>
            <a:r>
              <a:rPr lang="ru-RU" dirty="0" smtClean="0">
                <a:solidFill>
                  <a:srgbClr val="00B050"/>
                </a:solidFill>
              </a:rPr>
              <a:t> О.Б.</a:t>
            </a:r>
          </a:p>
          <a:p>
            <a:pPr marL="1533525" indent="-514350">
              <a:buFont typeface="+mj-lt"/>
              <a:buAutoNum type="arabicPeriod"/>
              <a:tabLst>
                <a:tab pos="1438275" algn="l"/>
              </a:tabLst>
            </a:pPr>
            <a:r>
              <a:rPr lang="ru-RU" dirty="0" err="1" smtClean="0">
                <a:solidFill>
                  <a:srgbClr val="FF0000"/>
                </a:solidFill>
              </a:rPr>
              <a:t>Липовка</a:t>
            </a:r>
            <a:r>
              <a:rPr lang="ru-RU" dirty="0" smtClean="0">
                <a:solidFill>
                  <a:srgbClr val="FF0000"/>
                </a:solidFill>
              </a:rPr>
              <a:t> А.В.</a:t>
            </a:r>
          </a:p>
          <a:p>
            <a:pPr marL="1533525" indent="-514350">
              <a:buFont typeface="+mj-lt"/>
              <a:buAutoNum type="arabicPeriod"/>
              <a:tabLst>
                <a:tab pos="1438275" algn="l"/>
              </a:tabLst>
            </a:pPr>
            <a:r>
              <a:rPr lang="ru-RU" dirty="0" err="1" smtClean="0">
                <a:solidFill>
                  <a:srgbClr val="FF0000"/>
                </a:solidFill>
              </a:rPr>
              <a:t>Мухсиынов</a:t>
            </a:r>
            <a:r>
              <a:rPr lang="ru-RU" dirty="0" smtClean="0">
                <a:solidFill>
                  <a:srgbClr val="FF0000"/>
                </a:solidFill>
              </a:rPr>
              <a:t> А.О.</a:t>
            </a:r>
            <a:endParaRPr lang="ru-RU" smtClean="0">
              <a:solidFill>
                <a:srgbClr val="FF0000"/>
              </a:solidFill>
            </a:endParaRPr>
          </a:p>
          <a:p>
            <a:pPr marL="1533525" indent="-514350">
              <a:buFont typeface="+mj-lt"/>
              <a:buAutoNum type="arabicPeriod"/>
              <a:tabLst>
                <a:tab pos="1438275" algn="l"/>
              </a:tabLst>
            </a:pPr>
            <a:r>
              <a:rPr lang="ru-RU" smtClean="0">
                <a:solidFill>
                  <a:srgbClr val="FF0000"/>
                </a:solidFill>
              </a:rPr>
              <a:t>Закирова</a:t>
            </a:r>
            <a:r>
              <a:rPr lang="ru-RU" dirty="0" smtClean="0">
                <a:solidFill>
                  <a:srgbClr val="FF0000"/>
                </a:solidFill>
              </a:rPr>
              <a:t> А.Т.</a:t>
            </a:r>
          </a:p>
          <a:p>
            <a:pPr marL="1533525" indent="-514350">
              <a:buFont typeface="+mj-lt"/>
              <a:buAutoNum type="arabicPeriod"/>
              <a:tabLst>
                <a:tab pos="1438275" algn="l"/>
              </a:tabLst>
            </a:pPr>
            <a:r>
              <a:rPr lang="ru-RU" dirty="0" smtClean="0">
                <a:solidFill>
                  <a:srgbClr val="FF0000"/>
                </a:solidFill>
              </a:rPr>
              <a:t>Кондрашов И.Н.</a:t>
            </a:r>
          </a:p>
          <a:p>
            <a:pPr marL="1533525" indent="-514350">
              <a:buFont typeface="+mj-lt"/>
              <a:buAutoNum type="arabicPeriod"/>
              <a:tabLst>
                <a:tab pos="1438275" algn="l"/>
              </a:tabLst>
            </a:pPr>
            <a:r>
              <a:rPr lang="ru-RU" dirty="0" err="1" smtClean="0">
                <a:solidFill>
                  <a:srgbClr val="FF0000"/>
                </a:solidFill>
              </a:rPr>
              <a:t>Дауылбаева</a:t>
            </a:r>
            <a:r>
              <a:rPr lang="ru-RU" dirty="0" smtClean="0">
                <a:solidFill>
                  <a:srgbClr val="FF0000"/>
                </a:solidFill>
              </a:rPr>
              <a:t> З.М.</a:t>
            </a:r>
          </a:p>
          <a:p>
            <a:pPr marL="514350" indent="-51435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Деятельность подразделения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dirty="0"/>
              <a:t>1. Совершенствование методов управления в казахстанских компаниях через проведение фундаментальных и прикладных исследований в области </a:t>
            </a:r>
            <a:r>
              <a:rPr lang="ru-RU" dirty="0" smtClean="0"/>
              <a:t>менеджмента</a:t>
            </a:r>
            <a:endParaRPr lang="en-GB" dirty="0"/>
          </a:p>
          <a:p>
            <a:pPr>
              <a:buNone/>
            </a:pPr>
            <a:r>
              <a:rPr lang="ru-RU" dirty="0"/>
              <a:t>2. Разработка предложений по применению и использованию новых управленческих методик для перспективных направлений менеджмента в казахстанских компаниях и реализации консалтинговых </a:t>
            </a:r>
            <a:r>
              <a:rPr lang="ru-RU" dirty="0" smtClean="0"/>
              <a:t>проектов</a:t>
            </a:r>
            <a:endParaRPr lang="en-GB" dirty="0"/>
          </a:p>
          <a:p>
            <a:pPr>
              <a:buNone/>
            </a:pPr>
            <a:r>
              <a:rPr lang="ru-RU" dirty="0"/>
              <a:t>3. Использование результатов работы при разработке учебно-методических материалов и внедрение их в учебные </a:t>
            </a:r>
            <a:r>
              <a:rPr lang="ru-RU" dirty="0" smtClean="0"/>
              <a:t>курсы</a:t>
            </a: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сделано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Создание студенческого кружка </a:t>
            </a:r>
            <a:r>
              <a:rPr lang="ru-RU" dirty="0" smtClean="0"/>
              <a:t>менеджмента</a:t>
            </a:r>
          </a:p>
          <a:p>
            <a:r>
              <a:rPr lang="ru-RU" dirty="0"/>
              <a:t>Подготовка студентов к участию в Международной студенческой научно-практической конференции «Молодые Акулы Бизнеса</a:t>
            </a:r>
            <a:r>
              <a:rPr lang="ru-RU" dirty="0" smtClean="0"/>
              <a:t>»</a:t>
            </a:r>
          </a:p>
          <a:p>
            <a:r>
              <a:rPr lang="ru-RU" dirty="0" smtClean="0"/>
              <a:t>Содействие участию в научных международных конференциях, симпозиумах и других мероприятиях членов лаборатории</a:t>
            </a:r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Что не сделано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Проведение методологического семинара «</a:t>
            </a:r>
            <a:r>
              <a:rPr lang="ru-RU" dirty="0" smtClean="0"/>
              <a:t>Жизненный цикл и развитие организации»</a:t>
            </a:r>
            <a:endParaRPr lang="en-GB" dirty="0" smtClean="0"/>
          </a:p>
          <a:p>
            <a:r>
              <a:rPr lang="ru-RU" dirty="0" err="1" smtClean="0"/>
              <a:t>Пилотный</a:t>
            </a:r>
            <a:r>
              <a:rPr lang="ru-RU" dirty="0" smtClean="0"/>
              <a:t> </a:t>
            </a:r>
            <a:r>
              <a:rPr lang="ru-RU" dirty="0"/>
              <a:t>проект – экспертиза </a:t>
            </a:r>
            <a:r>
              <a:rPr lang="ru-RU" dirty="0" err="1"/>
              <a:t>органиграммы</a:t>
            </a:r>
            <a:r>
              <a:rPr lang="ru-RU" dirty="0"/>
              <a:t> Международной Академии Бизнеса. Цель - выявление потенциала организации для дальнейшего роста</a:t>
            </a:r>
            <a:endParaRPr lang="en-GB" dirty="0"/>
          </a:p>
          <a:p>
            <a:r>
              <a:rPr lang="ru-RU" dirty="0" smtClean="0"/>
              <a:t>Организация </a:t>
            </a:r>
            <a:r>
              <a:rPr lang="ru-RU" dirty="0"/>
              <a:t>и проведение круглого стола «Управленческий консалтинг в Казахстане: тенденции и перспективы развития» </a:t>
            </a:r>
            <a:endParaRPr lang="en-GB" dirty="0"/>
          </a:p>
          <a:p>
            <a:r>
              <a:rPr lang="ru-RU" dirty="0"/>
              <a:t>Организация и проведение семинаров по современным вопросам менеджмента для студентов</a:t>
            </a:r>
            <a:endParaRPr lang="en-GB" dirty="0"/>
          </a:p>
          <a:p>
            <a:r>
              <a:rPr lang="ru-RU" dirty="0" smtClean="0"/>
              <a:t>Проведение </a:t>
            </a:r>
            <a:r>
              <a:rPr lang="ru-RU" dirty="0"/>
              <a:t>тренингов для </a:t>
            </a:r>
            <a:r>
              <a:rPr lang="ru-RU" dirty="0" smtClean="0"/>
              <a:t>компаний</a:t>
            </a:r>
            <a:endParaRPr lang="en-GB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Исследования членов лаборатории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77500" lnSpcReduction="20000"/>
          </a:bodyPr>
          <a:lstStyle/>
          <a:p>
            <a:r>
              <a:rPr lang="ru-RU" dirty="0"/>
              <a:t>Причины организационных изменений (ОИ) в </a:t>
            </a:r>
            <a:r>
              <a:rPr lang="ru-RU" dirty="0" smtClean="0"/>
              <a:t>казахстанских предприятиях (</a:t>
            </a:r>
            <a:r>
              <a:rPr lang="ru-RU" dirty="0" err="1" smtClean="0"/>
              <a:t>Кенжегаранова</a:t>
            </a:r>
            <a:r>
              <a:rPr lang="ru-RU" dirty="0" smtClean="0"/>
              <a:t> М.К.)</a:t>
            </a:r>
          </a:p>
          <a:p>
            <a:pPr lvl="1"/>
            <a:r>
              <a:rPr lang="ru-RU" dirty="0" smtClean="0"/>
              <a:t>Мотив</a:t>
            </a:r>
          </a:p>
          <a:p>
            <a:pPr lvl="1"/>
            <a:r>
              <a:rPr lang="ru-RU" dirty="0" smtClean="0"/>
              <a:t>Желание опередить конкурентов</a:t>
            </a:r>
          </a:p>
          <a:p>
            <a:pPr lvl="1"/>
            <a:r>
              <a:rPr lang="ru-RU" dirty="0" smtClean="0"/>
              <a:t>Давление потребителей</a:t>
            </a:r>
          </a:p>
          <a:p>
            <a:pPr lvl="1"/>
            <a:r>
              <a:rPr lang="ru-RU" dirty="0" smtClean="0"/>
              <a:t>Давление собственников</a:t>
            </a:r>
          </a:p>
          <a:p>
            <a:pPr lvl="1"/>
            <a:r>
              <a:rPr lang="ru-RU" dirty="0" smtClean="0"/>
              <a:t>Страсть к </a:t>
            </a:r>
            <a:r>
              <a:rPr lang="ru-RU" dirty="0" err="1" smtClean="0"/>
              <a:t>экспериментаторству</a:t>
            </a:r>
            <a:endParaRPr lang="ru-RU" dirty="0" smtClean="0"/>
          </a:p>
          <a:p>
            <a:pPr lvl="1"/>
            <a:r>
              <a:rPr lang="ru-RU" dirty="0" smtClean="0"/>
              <a:t>Давление западных партнеров</a:t>
            </a:r>
          </a:p>
          <a:p>
            <a:pPr lvl="1"/>
            <a:r>
              <a:rPr lang="ru-RU" dirty="0" smtClean="0"/>
              <a:t>Давление работников</a:t>
            </a:r>
          </a:p>
          <a:p>
            <a:pPr lvl="1"/>
            <a:r>
              <a:rPr lang="ru-RU" dirty="0" smtClean="0"/>
              <a:t>Давление поставщиков</a:t>
            </a:r>
          </a:p>
          <a:p>
            <a:pPr lvl="1"/>
            <a:r>
              <a:rPr lang="ru-RU" dirty="0" smtClean="0"/>
              <a:t>Фин. потери, снижение доходов</a:t>
            </a:r>
          </a:p>
          <a:p>
            <a:pPr lvl="1"/>
            <a:r>
              <a:rPr lang="ru-RU" dirty="0" smtClean="0"/>
              <a:t>Спад производства</a:t>
            </a:r>
          </a:p>
          <a:p>
            <a:pPr lvl="1"/>
            <a:r>
              <a:rPr lang="ru-RU" dirty="0" smtClean="0"/>
              <a:t>Потеря рынков</a:t>
            </a:r>
          </a:p>
          <a:p>
            <a:pPr lvl="1"/>
            <a:r>
              <a:rPr lang="ru-RU" dirty="0" smtClean="0"/>
              <a:t>другое</a:t>
            </a:r>
          </a:p>
          <a:p>
            <a:r>
              <a:rPr lang="ru-RU" dirty="0" smtClean="0"/>
              <a:t>Управление знаниями (</a:t>
            </a:r>
            <a:r>
              <a:rPr lang="ru-RU" dirty="0" err="1" smtClean="0"/>
              <a:t>Мухсиынов</a:t>
            </a:r>
            <a:r>
              <a:rPr lang="ru-RU" dirty="0" smtClean="0"/>
              <a:t> А.О.)</a:t>
            </a:r>
          </a:p>
          <a:p>
            <a:r>
              <a:rPr lang="ru-RU" dirty="0" smtClean="0"/>
              <a:t>Коворкинг как новая форма ведения бизнеса (</a:t>
            </a:r>
            <a:r>
              <a:rPr lang="ru-RU" dirty="0" err="1" smtClean="0"/>
              <a:t>Маралбаева</a:t>
            </a:r>
            <a:r>
              <a:rPr lang="ru-RU" dirty="0" smtClean="0"/>
              <a:t> Ш.М.)</a:t>
            </a:r>
          </a:p>
          <a:p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Публикации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 smtClean="0"/>
          </a:p>
          <a:p>
            <a:r>
              <a:rPr lang="ru-RU" dirty="0" smtClean="0"/>
              <a:t>ККСОН МОН РК – 4</a:t>
            </a:r>
          </a:p>
          <a:p>
            <a:r>
              <a:rPr lang="ru-RU" dirty="0" smtClean="0"/>
              <a:t>В Казахстане - 18</a:t>
            </a:r>
          </a:p>
          <a:p>
            <a:r>
              <a:rPr lang="ru-RU" dirty="0" smtClean="0"/>
              <a:t>В ближнем зарубежье - 7</a:t>
            </a:r>
          </a:p>
          <a:p>
            <a:r>
              <a:rPr lang="ru-RU" dirty="0" smtClean="0"/>
              <a:t>В дальнем зарубежье - 6</a:t>
            </a:r>
          </a:p>
          <a:p>
            <a:r>
              <a:rPr lang="ru-RU" dirty="0" smtClean="0"/>
              <a:t>С </a:t>
            </a:r>
            <a:r>
              <a:rPr lang="ru-RU" dirty="0" err="1" smtClean="0"/>
              <a:t>импакт</a:t>
            </a:r>
            <a:r>
              <a:rPr lang="ru-RU" dirty="0"/>
              <a:t> </a:t>
            </a:r>
            <a:r>
              <a:rPr lang="ru-RU" dirty="0" smtClean="0"/>
              <a:t>фактором</a:t>
            </a:r>
          </a:p>
          <a:p>
            <a:pPr lvl="1"/>
            <a:r>
              <a:rPr lang="ru-RU" dirty="0" smtClean="0"/>
              <a:t>Кондрашов И.Н.</a:t>
            </a:r>
          </a:p>
          <a:p>
            <a:pPr lvl="1"/>
            <a:r>
              <a:rPr lang="ru-RU" dirty="0" err="1" smtClean="0"/>
              <a:t>Кенжегаранова</a:t>
            </a:r>
            <a:r>
              <a:rPr lang="ru-RU" dirty="0" smtClean="0"/>
              <a:t> М.К.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Повышение конкурентоспособности</a:t>
            </a:r>
            <a:endParaRPr lang="en-GB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854280"/>
          </a:xfrm>
        </p:spPr>
        <p:txBody>
          <a:bodyPr>
            <a:normAutofit fontScale="92500" lnSpcReduction="20000"/>
          </a:bodyPr>
          <a:lstStyle/>
          <a:p>
            <a:r>
              <a:rPr lang="ru-RU" dirty="0" err="1" smtClean="0"/>
              <a:t>Кондрашев</a:t>
            </a:r>
            <a:r>
              <a:rPr lang="ru-RU" dirty="0" smtClean="0"/>
              <a:t> И.Н. – в</a:t>
            </a:r>
            <a:r>
              <a:rPr lang="en-US" dirty="0" err="1" smtClean="0"/>
              <a:t>ыполнение</a:t>
            </a:r>
            <a:r>
              <a:rPr lang="en-US" dirty="0" smtClean="0"/>
              <a:t> </a:t>
            </a:r>
            <a:r>
              <a:rPr lang="en-US" dirty="0" err="1" smtClean="0"/>
              <a:t>диссертации</a:t>
            </a:r>
            <a:r>
              <a:rPr lang="en-US" dirty="0" smtClean="0"/>
              <a:t> PhD</a:t>
            </a:r>
            <a:r>
              <a:rPr lang="ru-RU" dirty="0" smtClean="0"/>
              <a:t>, с</a:t>
            </a:r>
            <a:r>
              <a:rPr lang="en-US" dirty="0" err="1" smtClean="0"/>
              <a:t>тажировка</a:t>
            </a:r>
            <a:r>
              <a:rPr lang="en-US" dirty="0" smtClean="0"/>
              <a:t> «</a:t>
            </a:r>
            <a:r>
              <a:rPr lang="en-US" dirty="0" err="1" smtClean="0"/>
              <a:t>Преподавание</a:t>
            </a:r>
            <a:r>
              <a:rPr lang="en-US" dirty="0" smtClean="0"/>
              <a:t> </a:t>
            </a:r>
            <a:r>
              <a:rPr lang="en-US" dirty="0" err="1" smtClean="0"/>
              <a:t>Бизнес</a:t>
            </a:r>
            <a:r>
              <a:rPr lang="en-US" dirty="0" smtClean="0"/>
              <a:t> </a:t>
            </a:r>
            <a:r>
              <a:rPr lang="en-US" dirty="0" err="1" smtClean="0"/>
              <a:t>образования</a:t>
            </a:r>
            <a:r>
              <a:rPr lang="en-US" dirty="0" smtClean="0"/>
              <a:t>» </a:t>
            </a:r>
            <a:r>
              <a:rPr lang="en-US" dirty="0" err="1" smtClean="0"/>
              <a:t>при</a:t>
            </a:r>
            <a:r>
              <a:rPr lang="en-US" dirty="0" smtClean="0"/>
              <a:t> РАБО</a:t>
            </a:r>
            <a:r>
              <a:rPr lang="ru-RU" dirty="0" smtClean="0"/>
              <a:t>, Москва</a:t>
            </a:r>
          </a:p>
          <a:p>
            <a:r>
              <a:rPr lang="ru-RU" dirty="0" err="1" smtClean="0"/>
              <a:t>Кенжегаранова</a:t>
            </a:r>
            <a:r>
              <a:rPr lang="ru-RU" dirty="0" smtClean="0"/>
              <a:t> М.К. - в</a:t>
            </a:r>
            <a:r>
              <a:rPr lang="en-US" dirty="0" err="1" smtClean="0"/>
              <a:t>ыполнение</a:t>
            </a:r>
            <a:r>
              <a:rPr lang="en-US" dirty="0" smtClean="0"/>
              <a:t> </a:t>
            </a:r>
            <a:r>
              <a:rPr lang="en-US" dirty="0" err="1" smtClean="0"/>
              <a:t>диссертации</a:t>
            </a:r>
            <a:r>
              <a:rPr lang="en-US" dirty="0" smtClean="0"/>
              <a:t> PhD</a:t>
            </a:r>
            <a:r>
              <a:rPr lang="ru-RU" dirty="0" smtClean="0"/>
              <a:t>, с</a:t>
            </a:r>
            <a:r>
              <a:rPr lang="en-US" dirty="0" err="1" smtClean="0"/>
              <a:t>тажировка</a:t>
            </a:r>
            <a:r>
              <a:rPr lang="en-US" dirty="0" smtClean="0"/>
              <a:t> </a:t>
            </a:r>
            <a:r>
              <a:rPr lang="ru-RU" dirty="0" smtClean="0"/>
              <a:t>в Европейской </a:t>
            </a:r>
            <a:r>
              <a:rPr lang="ru-RU" dirty="0"/>
              <a:t>Бизнес </a:t>
            </a:r>
            <a:r>
              <a:rPr lang="ru-RU" dirty="0" smtClean="0"/>
              <a:t>Школе, Германия, г. Висбаден</a:t>
            </a:r>
            <a:endParaRPr lang="en-GB" dirty="0"/>
          </a:p>
          <a:p>
            <a:r>
              <a:rPr lang="ru-RU" dirty="0" err="1" smtClean="0"/>
              <a:t>Шалбаева</a:t>
            </a:r>
            <a:r>
              <a:rPr lang="ru-RU" dirty="0" smtClean="0"/>
              <a:t> Ш.Е. – семинар </a:t>
            </a:r>
            <a:r>
              <a:rPr lang="ru-RU" dirty="0"/>
              <a:t>«Динамичная модель обучения предпринимательству</a:t>
            </a:r>
            <a:r>
              <a:rPr lang="ru-RU" dirty="0" smtClean="0"/>
              <a:t>», </a:t>
            </a:r>
            <a:r>
              <a:rPr lang="ru-RU" dirty="0"/>
              <a:t>Высшая школа менеджмента, Санкт-Петербургский государственный </a:t>
            </a:r>
            <a:r>
              <a:rPr lang="ru-RU" dirty="0" smtClean="0"/>
              <a:t>университет, 26-28 </a:t>
            </a:r>
            <a:r>
              <a:rPr lang="ru-RU" dirty="0"/>
              <a:t>мая 2014 </a:t>
            </a:r>
            <a:r>
              <a:rPr lang="ru-RU" dirty="0" smtClean="0"/>
              <a:t>г., Сертификат </a:t>
            </a:r>
          </a:p>
          <a:p>
            <a:r>
              <a:rPr lang="ru-RU" dirty="0" err="1" smtClean="0"/>
              <a:t>Маралбаева</a:t>
            </a:r>
            <a:r>
              <a:rPr lang="ru-RU" dirty="0" smtClean="0"/>
              <a:t> Ш.М. – два семинара по преподаванию Методологии </a:t>
            </a:r>
            <a:r>
              <a:rPr lang="ru-RU" dirty="0" err="1" smtClean="0"/>
              <a:t>Адизеса</a:t>
            </a:r>
            <a:r>
              <a:rPr lang="ru-RU" dirty="0" smtClean="0"/>
              <a:t>, университет </a:t>
            </a:r>
            <a:r>
              <a:rPr lang="ru-RU" dirty="0" err="1" smtClean="0"/>
              <a:t>Сабанчи</a:t>
            </a:r>
            <a:r>
              <a:rPr lang="ru-RU" dirty="0" smtClean="0"/>
              <a:t>, Стамбул и </a:t>
            </a:r>
            <a:r>
              <a:rPr lang="en-US" dirty="0" smtClean="0"/>
              <a:t>AGS</a:t>
            </a:r>
            <a:r>
              <a:rPr lang="ru-RU" dirty="0" smtClean="0"/>
              <a:t>, Каунас</a:t>
            </a:r>
            <a:endParaRPr lang="en-GB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177</TotalTime>
  <Words>593</Words>
  <Application>Microsoft Office PowerPoint</Application>
  <PresentationFormat>Экран (4:3)</PresentationFormat>
  <Paragraphs>106</Paragraphs>
  <Slides>13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Семинар «Научная среда МАБ»</vt:lpstr>
      <vt:lpstr>Немного истории</vt:lpstr>
      <vt:lpstr>Члены лаборатории</vt:lpstr>
      <vt:lpstr>Деятельность подразделения</vt:lpstr>
      <vt:lpstr>Что сделано</vt:lpstr>
      <vt:lpstr>Что не сделано</vt:lpstr>
      <vt:lpstr>Исследования членов лаборатории</vt:lpstr>
      <vt:lpstr>Публикации</vt:lpstr>
      <vt:lpstr>Повышение конкурентоспособности</vt:lpstr>
      <vt:lpstr>Планы на будущее</vt:lpstr>
      <vt:lpstr>Командный менеджмент</vt:lpstr>
      <vt:lpstr>Инновационная организация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Семинар «Научная среда МАБ»</dc:title>
  <dc:creator>User</dc:creator>
  <cp:lastModifiedBy>User</cp:lastModifiedBy>
  <cp:revision>45</cp:revision>
  <dcterms:created xsi:type="dcterms:W3CDTF">2014-06-11T06:06:54Z</dcterms:created>
  <dcterms:modified xsi:type="dcterms:W3CDTF">2014-06-26T04:43:39Z</dcterms:modified>
</cp:coreProperties>
</file>